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media/image25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"/>
  </p:notesMasterIdLst>
  <p:handoutMasterIdLst>
    <p:handoutMasterId r:id="rId22"/>
  </p:handoutMasterIdLst>
  <p:sldIdLst>
    <p:sldId id="311" r:id="rId3"/>
    <p:sldId id="258" r:id="rId4"/>
    <p:sldId id="335" r:id="rId6"/>
    <p:sldId id="329" r:id="rId7"/>
    <p:sldId id="344" r:id="rId8"/>
    <p:sldId id="351" r:id="rId9"/>
    <p:sldId id="336" r:id="rId10"/>
    <p:sldId id="332" r:id="rId11"/>
    <p:sldId id="346" r:id="rId12"/>
    <p:sldId id="347" r:id="rId13"/>
    <p:sldId id="348" r:id="rId14"/>
    <p:sldId id="349" r:id="rId15"/>
    <p:sldId id="337" r:id="rId16"/>
    <p:sldId id="339" r:id="rId17"/>
    <p:sldId id="345" r:id="rId18"/>
    <p:sldId id="338" r:id="rId19"/>
    <p:sldId id="350" r:id="rId20"/>
    <p:sldId id="321" r:id="rId21"/>
  </p:sldIdLst>
  <p:sldSz cx="12192000" cy="6858000"/>
  <p:notesSz cx="6858000" cy="9144000"/>
  <p:embeddedFontLst>
    <p:embeddedFont>
      <p:font typeface="FZCuHeiSongS-B-GB" panose="02000000000000000000" pitchFamily="2" charset="-122"/>
      <p:regular r:id="rId26"/>
    </p:embeddedFont>
    <p:embeddedFont>
      <p:font typeface="方正宝黑体 简 Medium" panose="02010600010101010101" charset="-122"/>
      <p:regular r:id="rId27"/>
    </p:embeddedFont>
    <p:embeddedFont>
      <p:font typeface="FZCHSJW--GB1-0" panose="02000000000000000000" charset="-122"/>
      <p:regular r:id="rId28"/>
    </p:embeddedFont>
    <p:embeddedFont>
      <p:font typeface="字魂105号-简雅黑" panose="00000500000000000000" pitchFamily="2" charset="-122"/>
      <p:regular r:id="rId29"/>
    </p:embeddedFont>
    <p:embeddedFont>
      <p:font typeface="FZDaWeiTiS-R-GB" panose="02000000000000000000" pitchFamily="2" charset="-122"/>
      <p:regular r:id="rId30"/>
    </p:embeddedFont>
    <p:embeddedFont>
      <p:font typeface="黑体" panose="02010609060101010101" charset="-122"/>
      <p:regular r:id="rId31"/>
    </p:embeddedFont>
    <p:embeddedFont>
      <p:font typeface="方正小标宋简体" panose="02000000000000000000" charset="-122"/>
      <p:regular r:id="rId32"/>
    </p:embeddedFont>
    <p:embeddedFont>
      <p:font typeface="等线" panose="02010600030101010101" charset="-122"/>
      <p:regular r:id="rId33"/>
    </p:embeddedFont>
    <p:embeddedFont>
      <p:font typeface="等线 Light" panose="02010600030101010101" charset="-122"/>
      <p:regular r:id="rId34"/>
    </p:embeddedFont>
    <p:embeddedFont>
      <p:font typeface="Calibri" panose="020F0502020204030204" charset="0"/>
      <p:regular r:id="rId35"/>
      <p:bold r:id="rId36"/>
      <p:italic r:id="rId37"/>
      <p:boldItalic r:id="rId3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0001"/>
    <a:srgbClr val="921E24"/>
    <a:srgbClr val="911E22"/>
    <a:srgbClr val="921E23"/>
    <a:srgbClr val="7F161B"/>
    <a:srgbClr val="9A0000"/>
    <a:srgbClr val="7E18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34"/>
    <p:restoredTop sz="94701"/>
  </p:normalViewPr>
  <p:slideViewPr>
    <p:cSldViewPr snapToGrid="0" showGuides="1">
      <p:cViewPr varScale="1">
        <p:scale>
          <a:sx n="71" d="100"/>
          <a:sy n="71" d="100"/>
        </p:scale>
        <p:origin x="36" y="144"/>
      </p:cViewPr>
      <p:guideLst>
        <p:guide orient="horz" pos="213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8" Type="http://schemas.openxmlformats.org/officeDocument/2006/relationships/font" Target="fonts/font13.fntdata"/><Relationship Id="rId37" Type="http://schemas.openxmlformats.org/officeDocument/2006/relationships/font" Target="fonts/font12.fntdata"/><Relationship Id="rId36" Type="http://schemas.openxmlformats.org/officeDocument/2006/relationships/font" Target="fonts/font11.fntdata"/><Relationship Id="rId35" Type="http://schemas.openxmlformats.org/officeDocument/2006/relationships/font" Target="fonts/font10.fntdata"/><Relationship Id="rId34" Type="http://schemas.openxmlformats.org/officeDocument/2006/relationships/font" Target="fonts/font9.fntdata"/><Relationship Id="rId33" Type="http://schemas.openxmlformats.org/officeDocument/2006/relationships/font" Target="fonts/font8.fntdata"/><Relationship Id="rId32" Type="http://schemas.openxmlformats.org/officeDocument/2006/relationships/font" Target="fonts/font7.fntdata"/><Relationship Id="rId31" Type="http://schemas.openxmlformats.org/officeDocument/2006/relationships/font" Target="fonts/font6.fntdata"/><Relationship Id="rId30" Type="http://schemas.openxmlformats.org/officeDocument/2006/relationships/font" Target="fonts/font5.fntdata"/><Relationship Id="rId3" Type="http://schemas.openxmlformats.org/officeDocument/2006/relationships/slide" Target="slides/slide1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wdp>
</file>

<file path=ppt/media/image24.png>
</file>

<file path=ppt/media/image25.svg>
</file>

<file path=ppt/media/image26.png>
</file>

<file path=ppt/media/image3.wdp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8BE914-D620-9442-BCCD-51707B6F90D2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A0AB4E-63C4-9548-A330-CCCE1C9D771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0AB4E-63C4-9548-A330-CCCE1C9D771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0AB4E-63C4-9548-A330-CCCE1C9D771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0AB4E-63C4-9548-A330-CCCE1C9D771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0AB4E-63C4-9548-A330-CCCE1C9D771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0AB4E-63C4-9548-A330-CCCE1C9D771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3928E-0BFA-DF48-A79A-5B21C766069B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AED0A-EC1A-2747-9589-0DAC504CCABC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EA84-4CAB-F842-9993-897AF6E0407A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DD976-EC72-864F-8AF5-81FC9566035B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0FA74-6FDD-5942-B35C-813168F86665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E2595-42B8-5747-B032-7CDF3EF705E9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6A183-D7D1-6E4B-954F-8CECF6708F0B}" type="datetime1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8D98E-D22E-B745-BAB8-4E85C6860B43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33174-3A64-044B-A885-73BAFB19339B}" type="datetime1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C9775-5832-E544-B010-559254C08EDF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36345-A683-9441-95A7-D70E8EEB70EB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B92BEC-83EF-CB48-9916-C5C320C9DADC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microsoft.com/office/2007/relationships/hdphoto" Target="../media/image3.wdp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0.png"/><Relationship Id="rId1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1.png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25.svg"/><Relationship Id="rId3" Type="http://schemas.openxmlformats.org/officeDocument/2006/relationships/image" Target="../media/image24.png"/><Relationship Id="rId2" Type="http://schemas.microsoft.com/office/2007/relationships/hdphoto" Target="../media/image23.wdp"/><Relationship Id="rId1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9" Type="http://schemas.openxmlformats.org/officeDocument/2006/relationships/notesSlide" Target="../notesSlides/notesSlide1.xml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image" Target="../media/image4.png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1" y="-23442"/>
            <a:ext cx="12192000" cy="695513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772693" y="3850625"/>
            <a:ext cx="2331445" cy="407395"/>
            <a:chOff x="7763" y="9856"/>
            <a:chExt cx="3141" cy="562"/>
          </a:xfrm>
        </p:grpSpPr>
        <p:sp>
          <p:nvSpPr>
            <p:cNvPr id="25" name="圆角矩形 24"/>
            <p:cNvSpPr/>
            <p:nvPr/>
          </p:nvSpPr>
          <p:spPr>
            <a:xfrm>
              <a:off x="7771" y="9863"/>
              <a:ext cx="3133" cy="526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586F5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sz="2000">
                <a:latin typeface="FZCuHeiSongS-B-GB" panose="02000000000000000000" pitchFamily="2" charset="-122"/>
                <a:ea typeface="FZCuHeiSongS-B-GB" panose="02000000000000000000" pitchFamily="2" charset="-122"/>
              </a:endParaRPr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7763" y="9856"/>
              <a:ext cx="1687" cy="53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sz="2000">
                <a:latin typeface="FZCuHeiSongS-B-GB" panose="02000000000000000000" pitchFamily="2" charset="-122"/>
                <a:ea typeface="FZCuHeiSongS-B-GB" panose="02000000000000000000" pitchFamily="2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7899" y="9866"/>
              <a:ext cx="1544" cy="55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rgbClr val="9A0001"/>
                  </a:solidFill>
                  <a:latin typeface="FZCuHeiSongS-B-GB" panose="02000000000000000000" pitchFamily="2" charset="-122"/>
                  <a:ea typeface="FZCuHeiSongS-B-GB" panose="02000000000000000000" pitchFamily="2" charset="-122"/>
                  <a:cs typeface="方正宝黑体 简 Medium" panose="02010600010101010101" charset="-122"/>
                </a:rPr>
                <a:t>汇报人</a:t>
              </a:r>
              <a:endParaRPr lang="zh-CN" altLang="en-US" sz="2000" dirty="0">
                <a:solidFill>
                  <a:srgbClr val="9A000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方正宝黑体 简 Medium" panose="02010600010101010101" charset="-122"/>
              </a:endParaRP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2057720" y="3857892"/>
            <a:ext cx="1008392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FZCHSJW--GB1-0" panose="02000000000000000000" charset="-122"/>
                <a:ea typeface="FZCuHeiSongS-B-GB" panose="02000000000000000000" pitchFamily="2" charset="-122"/>
                <a:cs typeface="方正宝黑体 简 Medium" panose="02010600010101010101" charset="-122"/>
              </a:rPr>
              <a:t>第二组</a:t>
            </a:r>
            <a:endParaRPr lang="zh-CN" altLang="en-US" sz="2000" dirty="0">
              <a:solidFill>
                <a:schemeClr val="bg1"/>
              </a:solidFill>
              <a:latin typeface="FZCHSJW--GB1-0" panose="02000000000000000000" charset="-122"/>
              <a:ea typeface="FZCuHeiSongS-B-GB" panose="02000000000000000000" pitchFamily="2" charset="-122"/>
              <a:cs typeface="方正宝黑体 简 Medium" panose="02010600010101010101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15363" y="4384328"/>
            <a:ext cx="2169108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2025</a:t>
            </a:r>
            <a:r>
              <a:rPr lang="zh-CN" altLang="en-US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年</a:t>
            </a:r>
            <a:r>
              <a:rPr lang="en-US" altLang="zh-CN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11</a:t>
            </a:r>
            <a:r>
              <a:rPr lang="zh-CN" altLang="en-US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月</a:t>
            </a:r>
            <a:r>
              <a:rPr lang="en-US" altLang="zh-CN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20</a:t>
            </a:r>
            <a:r>
              <a:rPr lang="zh-CN" altLang="en-US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日</a:t>
            </a:r>
            <a:endParaRPr lang="zh-CN" altLang="en-US" sz="2000" dirty="0">
              <a:solidFill>
                <a:schemeClr val="bg1"/>
              </a:solidFill>
              <a:latin typeface="FZCuHeiSongS-B-GB" panose="02000000000000000000" pitchFamily="2" charset="-122"/>
              <a:ea typeface="FZCuHeiSongS-B-GB" panose="02000000000000000000" pitchFamily="2" charset="-122"/>
              <a:cs typeface="字魂105号-简雅黑" panose="00000500000000000000" pitchFamily="2" charset="-122"/>
            </a:endParaRPr>
          </a:p>
        </p:txBody>
      </p:sp>
      <p:pic>
        <p:nvPicPr>
          <p:cNvPr id="43" name="图片 4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9991" y="458041"/>
            <a:ext cx="1758315" cy="4953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15363" y="1906649"/>
            <a:ext cx="8843948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GB" sz="4400" b="1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</a:rPr>
              <a:t>软件工程课程实践第三阶段报告</a:t>
            </a:r>
            <a:endParaRPr lang="zh-CN" altLang="en-GB" sz="4400" b="1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字魂105号-简雅黑" panose="00000500000000000000" pitchFamily="2" charset="-122"/>
            </a:endParaRPr>
          </a:p>
          <a:p>
            <a:r>
              <a:rPr lang="en-US" altLang="zh-CN" sz="4400" b="1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</a:rPr>
              <a:t>——</a:t>
            </a:r>
            <a:r>
              <a:rPr lang="zh-CN" altLang="en-US" sz="4400" b="1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</a:rPr>
              <a:t>博雅市集</a:t>
            </a:r>
            <a:endParaRPr lang="zh-CN" altLang="en-US" sz="4400" b="1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字魂105号-简雅黑" panose="00000500000000000000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alphaModFix amt="35000"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30000" detail="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7844"/>
          <a:stretch>
            <a:fillRect/>
          </a:stretch>
        </p:blipFill>
        <p:spPr>
          <a:xfrm>
            <a:off x="127614" y="4913958"/>
            <a:ext cx="11936772" cy="2011480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60312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2 </a:t>
            </a:r>
            <a:r>
              <a:rPr lang="zh-CN" altLang="en-US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代码项目风格规范</a:t>
            </a:r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——</a:t>
            </a:r>
            <a:r>
              <a:rPr lang="zh-CN" altLang="en-US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注释</a:t>
            </a:r>
            <a:endParaRPr lang="zh-CN" altLang="en-US" sz="3600" b="1" dirty="0"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880110" y="4179570"/>
            <a:ext cx="5861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·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说明代码无法表述的信息</a:t>
            </a:r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80110" y="1314450"/>
            <a:ext cx="5861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·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说明代码的意图或设计</a:t>
            </a:r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110" y="4639945"/>
            <a:ext cx="7549515" cy="119824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110" y="1774825"/>
            <a:ext cx="6039485" cy="24047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694944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2 </a:t>
            </a:r>
            <a:r>
              <a:rPr lang="zh-CN" altLang="en-US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代码项目风格规范</a:t>
            </a:r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——</a:t>
            </a:r>
            <a:r>
              <a:rPr lang="zh-CN" altLang="en-US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视觉组织</a:t>
            </a:r>
            <a:endParaRPr lang="zh-CN" altLang="en-US" sz="3600" b="1" dirty="0"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880110" y="1314450"/>
            <a:ext cx="5861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·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缩进，空格，换行</a:t>
            </a:r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110" y="1774825"/>
            <a:ext cx="7222490" cy="32023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786765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2 </a:t>
            </a:r>
            <a:r>
              <a:rPr lang="zh-CN" altLang="en-US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代码项目风格规范</a:t>
            </a:r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——</a:t>
            </a:r>
            <a:r>
              <a:rPr lang="zh-CN" altLang="en-US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语句构造风格</a:t>
            </a:r>
            <a:endParaRPr lang="zh-CN" altLang="en-US" sz="3600" b="1" dirty="0"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880110" y="1314450"/>
            <a:ext cx="106102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·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避免子程序过长，避免嵌套过深，避免语句过长，尽量一行一条语句，优先使用清晰的结构构造语句</a:t>
            </a:r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110" y="2144395"/>
            <a:ext cx="3917950" cy="46291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836194" y="6780865"/>
            <a:ext cx="5381839" cy="9712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33481" y="2487017"/>
            <a:ext cx="5226479" cy="1882835"/>
            <a:chOff x="1209755" y="4179558"/>
            <a:chExt cx="5226479" cy="1882835"/>
          </a:xfrm>
        </p:grpSpPr>
        <p:sp>
          <p:nvSpPr>
            <p:cNvPr id="63" name="文本框 62"/>
            <p:cNvSpPr txBox="1"/>
            <p:nvPr/>
          </p:nvSpPr>
          <p:spPr>
            <a:xfrm>
              <a:off x="1525143" y="4179558"/>
              <a:ext cx="1300480" cy="14452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03</a:t>
              </a:r>
              <a:endParaRPr lang="zh-CN" altLang="en-US" sz="88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25144" y="5355638"/>
              <a:ext cx="4911090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4000" b="1" dirty="0">
                  <a:latin typeface="Times New Roman" panose="02020603050405020304" charset="0"/>
                  <a:ea typeface="宋体" panose="02010600030101010101" pitchFamily="2" charset="-122"/>
                  <a:cs typeface="Times New Roman" panose="02020603050405020304" charset="0"/>
                  <a:sym typeface="+mn-ea"/>
                </a:rPr>
                <a:t>GitHub</a:t>
              </a:r>
              <a:r>
                <a:rPr lang="zh-CN" sz="4000" b="1" dirty="0">
                  <a:latin typeface="宋体" panose="02010600030101010101" pitchFamily="2" charset="-122"/>
                  <a:ea typeface="宋体" panose="02010600030101010101" pitchFamily="2" charset="-122"/>
                  <a:cs typeface="字魂105号-简雅黑" panose="00000500000000000000" pitchFamily="2" charset="-122"/>
                  <a:sym typeface="+mn-ea"/>
                </a:rPr>
                <a:t>项目状态展示</a:t>
              </a:r>
              <a:endParaRPr lang="zh-CN" sz="4000" dirty="0">
                <a:latin typeface="MingLiU_MSCS-ExtB" panose="02020500000000000000" charset="-120"/>
                <a:ea typeface="MingLiU_MSCS-ExtB" panose="02020500000000000000" charset="-120"/>
              </a:endParaRPr>
            </a:p>
          </p:txBody>
        </p:sp>
        <p:cxnSp>
          <p:nvCxnSpPr>
            <p:cNvPr id="66" name="直接连接符 55"/>
            <p:cNvCxnSpPr/>
            <p:nvPr/>
          </p:nvCxnSpPr>
          <p:spPr>
            <a:xfrm>
              <a:off x="1209755" y="4396902"/>
              <a:ext cx="0" cy="1579587"/>
            </a:xfrm>
            <a:prstGeom prst="line">
              <a:avLst/>
            </a:prstGeom>
            <a:ln w="1270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10254830" y="2772819"/>
            <a:ext cx="1528321" cy="302448"/>
            <a:chOff x="5796136" y="4189567"/>
            <a:chExt cx="1146539" cy="226895"/>
          </a:xfrm>
          <a:solidFill>
            <a:srgbClr val="9A0001"/>
          </a:solidFill>
          <a:effectLst/>
        </p:grpSpPr>
        <p:sp>
          <p:nvSpPr>
            <p:cNvPr id="72" name="流程图: 数据 9"/>
            <p:cNvSpPr/>
            <p:nvPr/>
          </p:nvSpPr>
          <p:spPr>
            <a:xfrm>
              <a:off x="579613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3" name="流程图: 数据 9"/>
            <p:cNvSpPr/>
            <p:nvPr/>
          </p:nvSpPr>
          <p:spPr>
            <a:xfrm>
              <a:off x="593750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4" name="流程图: 数据 9"/>
            <p:cNvSpPr/>
            <p:nvPr/>
          </p:nvSpPr>
          <p:spPr>
            <a:xfrm>
              <a:off x="607887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5" name="流程图: 数据 9"/>
            <p:cNvSpPr/>
            <p:nvPr/>
          </p:nvSpPr>
          <p:spPr>
            <a:xfrm>
              <a:off x="622024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 dirty="0">
                <a:solidFill>
                  <a:prstClr val="white"/>
                </a:solidFill>
              </a:endParaRPr>
            </a:p>
          </p:txBody>
        </p:sp>
        <p:sp>
          <p:nvSpPr>
            <p:cNvPr id="76" name="流程图: 数据 9"/>
            <p:cNvSpPr/>
            <p:nvPr/>
          </p:nvSpPr>
          <p:spPr>
            <a:xfrm>
              <a:off x="636161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7" name="流程图: 数据 9"/>
            <p:cNvSpPr/>
            <p:nvPr/>
          </p:nvSpPr>
          <p:spPr>
            <a:xfrm>
              <a:off x="650298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8" name="流程图: 数据 9"/>
            <p:cNvSpPr/>
            <p:nvPr/>
          </p:nvSpPr>
          <p:spPr>
            <a:xfrm>
              <a:off x="664435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9" name="流程图: 数据 9"/>
            <p:cNvSpPr/>
            <p:nvPr/>
          </p:nvSpPr>
          <p:spPr>
            <a:xfrm>
              <a:off x="6785729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cxnSp>
        <p:nvCxnSpPr>
          <p:cNvPr id="80" name="直接连接符 92"/>
          <p:cNvCxnSpPr/>
          <p:nvPr/>
        </p:nvCxnSpPr>
        <p:spPr>
          <a:xfrm>
            <a:off x="5313328" y="2924043"/>
            <a:ext cx="4726249" cy="0"/>
          </a:xfrm>
          <a:prstGeom prst="line">
            <a:avLst/>
          </a:prstGeom>
          <a:ln w="38100">
            <a:solidFill>
              <a:srgbClr val="9A000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477901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3 </a:t>
            </a:r>
            <a:r>
              <a:rPr lang="en-US" altLang="zh-CN" sz="3600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GitHub</a:t>
            </a:r>
            <a:r>
              <a:rPr lang="zh-CN" sz="3600" b="1" dirty="0"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  <a:sym typeface="+mn-ea"/>
              </a:rPr>
              <a:t>项目状态展示</a:t>
            </a:r>
            <a:endParaRPr lang="zh-CN" altLang="en-US" sz="3600" b="1" dirty="0">
              <a:latin typeface="宋体" panose="02010600030101010101" pitchFamily="2" charset="-122"/>
              <a:ea typeface="宋体" panose="02010600030101010101" pitchFamily="2" charset="-122"/>
              <a:cs typeface="字魂105号-简雅黑" panose="00000500000000000000" pitchFamily="2" charset="-122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385" y="1201420"/>
            <a:ext cx="9848850" cy="49339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717042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3 </a:t>
            </a:r>
            <a:r>
              <a:rPr lang="en-US" altLang="zh-CN" sz="3600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GitHub</a:t>
            </a:r>
            <a:r>
              <a:rPr lang="zh-CN" sz="3600" b="1" dirty="0"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  <a:sym typeface="+mn-ea"/>
              </a:rPr>
              <a:t>项目状态展示</a:t>
            </a:r>
            <a:r>
              <a:rPr lang="en-US" altLang="zh-CN" sz="3600" b="1" dirty="0"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  <a:sym typeface="+mn-ea"/>
              </a:rPr>
              <a:t>——</a:t>
            </a:r>
            <a:r>
              <a:rPr lang="en-US" altLang="zh-CN" sz="3600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kanban</a:t>
            </a:r>
            <a:endParaRPr lang="en-US" altLang="zh-CN" sz="3600" b="1" dirty="0"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385" y="1201420"/>
            <a:ext cx="8331835" cy="55378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836194" y="6780865"/>
            <a:ext cx="5381839" cy="9712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33481" y="2487017"/>
            <a:ext cx="2788714" cy="1882835"/>
            <a:chOff x="1209755" y="4179558"/>
            <a:chExt cx="2788714" cy="1882835"/>
          </a:xfrm>
        </p:grpSpPr>
        <p:sp>
          <p:nvSpPr>
            <p:cNvPr id="63" name="文本框 62"/>
            <p:cNvSpPr txBox="1"/>
            <p:nvPr/>
          </p:nvSpPr>
          <p:spPr>
            <a:xfrm>
              <a:off x="1525143" y="4179558"/>
              <a:ext cx="1300480" cy="14452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04</a:t>
              </a:r>
              <a:endParaRPr lang="zh-CN" altLang="en-US" sz="88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25144" y="5355638"/>
              <a:ext cx="2473325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sz="4000" b="1" dirty="0">
                  <a:latin typeface="Times New Roman" panose="02020603050405020304" charset="0"/>
                  <a:ea typeface="宋体" panose="02010600030101010101" pitchFamily="2" charset="-122"/>
                  <a:cs typeface="Times New Roman" panose="02020603050405020304" charset="0"/>
                  <a:sym typeface="+mn-ea"/>
                </a:rPr>
                <a:t>项目</a:t>
              </a:r>
              <a:r>
                <a:rPr lang="en-US" altLang="zh-CN" sz="4000" b="1" dirty="0">
                  <a:latin typeface="Times New Roman" panose="02020603050405020304" charset="0"/>
                  <a:ea typeface="宋体" panose="02010600030101010101" pitchFamily="2" charset="-122"/>
                  <a:cs typeface="Times New Roman" panose="02020603050405020304" charset="0"/>
                  <a:sym typeface="+mn-ea"/>
                </a:rPr>
                <a:t>Demo</a:t>
              </a:r>
              <a:endParaRPr lang="zh-CN" sz="4000" dirty="0">
                <a:latin typeface="MingLiU_MSCS-ExtB" panose="02020500000000000000" charset="-120"/>
                <a:ea typeface="MingLiU_MSCS-ExtB" panose="02020500000000000000" charset="-120"/>
              </a:endParaRPr>
            </a:p>
          </p:txBody>
        </p:sp>
        <p:cxnSp>
          <p:nvCxnSpPr>
            <p:cNvPr id="66" name="直接连接符 55"/>
            <p:cNvCxnSpPr/>
            <p:nvPr/>
          </p:nvCxnSpPr>
          <p:spPr>
            <a:xfrm>
              <a:off x="1209755" y="4396902"/>
              <a:ext cx="0" cy="1579587"/>
            </a:xfrm>
            <a:prstGeom prst="line">
              <a:avLst/>
            </a:prstGeom>
            <a:ln w="1270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10254830" y="2772819"/>
            <a:ext cx="1528321" cy="302448"/>
            <a:chOff x="5796136" y="4189567"/>
            <a:chExt cx="1146539" cy="226895"/>
          </a:xfrm>
          <a:solidFill>
            <a:srgbClr val="9A0001"/>
          </a:solidFill>
          <a:effectLst/>
        </p:grpSpPr>
        <p:sp>
          <p:nvSpPr>
            <p:cNvPr id="72" name="流程图: 数据 9"/>
            <p:cNvSpPr/>
            <p:nvPr/>
          </p:nvSpPr>
          <p:spPr>
            <a:xfrm>
              <a:off x="579613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3" name="流程图: 数据 9"/>
            <p:cNvSpPr/>
            <p:nvPr/>
          </p:nvSpPr>
          <p:spPr>
            <a:xfrm>
              <a:off x="593750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4" name="流程图: 数据 9"/>
            <p:cNvSpPr/>
            <p:nvPr/>
          </p:nvSpPr>
          <p:spPr>
            <a:xfrm>
              <a:off x="607887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5" name="流程图: 数据 9"/>
            <p:cNvSpPr/>
            <p:nvPr/>
          </p:nvSpPr>
          <p:spPr>
            <a:xfrm>
              <a:off x="622024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 dirty="0">
                <a:solidFill>
                  <a:prstClr val="white"/>
                </a:solidFill>
              </a:endParaRPr>
            </a:p>
          </p:txBody>
        </p:sp>
        <p:sp>
          <p:nvSpPr>
            <p:cNvPr id="76" name="流程图: 数据 9"/>
            <p:cNvSpPr/>
            <p:nvPr/>
          </p:nvSpPr>
          <p:spPr>
            <a:xfrm>
              <a:off x="636161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7" name="流程图: 数据 9"/>
            <p:cNvSpPr/>
            <p:nvPr/>
          </p:nvSpPr>
          <p:spPr>
            <a:xfrm>
              <a:off x="650298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8" name="流程图: 数据 9"/>
            <p:cNvSpPr/>
            <p:nvPr/>
          </p:nvSpPr>
          <p:spPr>
            <a:xfrm>
              <a:off x="664435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9" name="流程图: 数据 9"/>
            <p:cNvSpPr/>
            <p:nvPr/>
          </p:nvSpPr>
          <p:spPr>
            <a:xfrm>
              <a:off x="6785729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cxnSp>
        <p:nvCxnSpPr>
          <p:cNvPr id="80" name="直接连接符 92"/>
          <p:cNvCxnSpPr/>
          <p:nvPr/>
        </p:nvCxnSpPr>
        <p:spPr>
          <a:xfrm>
            <a:off x="5313328" y="2924043"/>
            <a:ext cx="4726249" cy="0"/>
          </a:xfrm>
          <a:prstGeom prst="line">
            <a:avLst/>
          </a:prstGeom>
          <a:ln w="38100">
            <a:solidFill>
              <a:srgbClr val="9A000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258699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4 </a:t>
            </a:r>
            <a:r>
              <a:rPr lang="zh-CN" altLang="en-US" sz="3600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项目</a:t>
            </a:r>
            <a:r>
              <a:rPr lang="en-US" altLang="zh-CN" sz="3600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Demo</a:t>
            </a:r>
            <a:endParaRPr lang="en-US" altLang="zh-CN" sz="3600" b="1" dirty="0"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pic>
        <p:nvPicPr>
          <p:cNvPr id="4" name="640610fde7ab380a48bb377b36093aa8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4385" y="1201420"/>
            <a:ext cx="10083165" cy="51542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duotone>
              <a:prstClr val="black"/>
              <a:srgbClr val="7E181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Photocopy trans="30000" detail="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229" y="5446165"/>
            <a:ext cx="8514616" cy="174644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7508"/>
            <a:ext cx="12192000" cy="4053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 t="-3757" b="-18243"/>
            </a:stretch>
          </a:blipFill>
          <a:ln>
            <a:noFill/>
          </a:ln>
          <a:effectLst>
            <a:outerShdw blurRad="127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ea typeface="字魂105号-简雅黑" panose="00000500000000000000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28079" y="4323195"/>
            <a:ext cx="8606804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GB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  <a:sym typeface="+mn-ea"/>
              </a:rPr>
              <a:t>软件工程课程实践第三阶段报告</a:t>
            </a:r>
            <a:endParaRPr lang="zh-CN" altLang="en-GB" sz="28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字魂105号-简雅黑" panose="00000500000000000000" pitchFamily="2" charset="-122"/>
              <a:sym typeface="+mn-ea"/>
            </a:endParaRPr>
          </a:p>
          <a:p>
            <a:r>
              <a:rPr lang="en-US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  <a:sym typeface="+mn-ea"/>
              </a:rPr>
              <a:t>——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  <a:sym typeface="+mn-ea"/>
              </a:rPr>
              <a:t>博雅市集</a:t>
            </a:r>
            <a:endParaRPr lang="zh-CN" altLang="en-US" sz="28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字魂105号-简雅黑" panose="00000500000000000000" pitchFamily="2" charset="-122"/>
              <a:sym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27965" y="5492558"/>
            <a:ext cx="2352226" cy="416163"/>
            <a:chOff x="5843507" y="4481521"/>
            <a:chExt cx="2352226" cy="416163"/>
          </a:xfrm>
        </p:grpSpPr>
        <p:grpSp>
          <p:nvGrpSpPr>
            <p:cNvPr id="24" name="组合 23"/>
            <p:cNvGrpSpPr/>
            <p:nvPr/>
          </p:nvGrpSpPr>
          <p:grpSpPr>
            <a:xfrm>
              <a:off x="5843507" y="4481521"/>
              <a:ext cx="2352226" cy="400146"/>
              <a:chOff x="7735" y="9845"/>
              <a:chExt cx="3169" cy="552"/>
            </a:xfrm>
          </p:grpSpPr>
          <p:sp>
            <p:nvSpPr>
              <p:cNvPr id="25" name="圆角矩形 24"/>
              <p:cNvSpPr/>
              <p:nvPr/>
            </p:nvSpPr>
            <p:spPr>
              <a:xfrm>
                <a:off x="7771" y="9863"/>
                <a:ext cx="3133" cy="526"/>
              </a:xfrm>
              <a:prstGeom prst="roundRect">
                <a:avLst>
                  <a:gd name="adj" fmla="val 0"/>
                </a:avLst>
              </a:prstGeom>
              <a:noFill/>
              <a:ln w="19050">
                <a:solidFill>
                  <a:srgbClr val="9A0001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586F5B"/>
                    </a:solidFill>
                  </a14:hiddenFill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latin typeface="FZCuHeiSongS-B-GB" panose="02000000000000000000" pitchFamily="2" charset="-122"/>
                  <a:ea typeface="FZCuHeiSongS-B-GB" panose="02000000000000000000" pitchFamily="2" charset="-122"/>
                </a:endParaRPr>
              </a:p>
            </p:txBody>
          </p:sp>
          <p:sp>
            <p:nvSpPr>
              <p:cNvPr id="26" name="圆角矩形 25"/>
              <p:cNvSpPr/>
              <p:nvPr/>
            </p:nvSpPr>
            <p:spPr>
              <a:xfrm>
                <a:off x="7735" y="9854"/>
                <a:ext cx="1687" cy="534"/>
              </a:xfrm>
              <a:prstGeom prst="roundRect">
                <a:avLst>
                  <a:gd name="adj" fmla="val 0"/>
                </a:avLst>
              </a:prstGeom>
              <a:solidFill>
                <a:srgbClr val="9A0001"/>
              </a:solidFill>
              <a:ln>
                <a:solidFill>
                  <a:srgbClr val="9A00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latin typeface="FZCuHeiSongS-B-GB" panose="02000000000000000000" pitchFamily="2" charset="-122"/>
                  <a:ea typeface="FZCuHeiSongS-B-GB" panose="02000000000000000000" pitchFamily="2" charset="-122"/>
                </a:endParaRPr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7899" y="9845"/>
                <a:ext cx="1344" cy="55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zh-CN" altLang="en-US" sz="2000" dirty="0">
                    <a:solidFill>
                      <a:schemeClr val="bg1"/>
                    </a:solidFill>
                    <a:latin typeface="FZCuHeiSongS-B-GB" panose="02000000000000000000" pitchFamily="2" charset="-122"/>
                    <a:ea typeface="FZCuHeiSongS-B-GB" panose="02000000000000000000" pitchFamily="2" charset="-122"/>
                    <a:cs typeface="方正宝黑体 简 Medium" panose="02010600010101010101" charset="-122"/>
                  </a:rPr>
                  <a:t>汇报人</a:t>
                </a:r>
                <a:endParaRPr lang="zh-CN" altLang="en-US" sz="2000" dirty="0">
                  <a:solidFill>
                    <a:srgbClr val="C00000"/>
                  </a:solidFill>
                  <a:latin typeface="FZCuHeiSongS-B-GB" panose="02000000000000000000" pitchFamily="2" charset="-122"/>
                  <a:ea typeface="FZCuHeiSongS-B-GB" panose="02000000000000000000" pitchFamily="2" charset="-122"/>
                  <a:cs typeface="方正宝黑体 简 Medium" panose="02010600010101010101" charset="-122"/>
                </a:endParaRPr>
              </a:p>
            </p:txBody>
          </p:sp>
        </p:grpSp>
        <p:sp>
          <p:nvSpPr>
            <p:cNvPr id="28" name="文本框 27"/>
            <p:cNvSpPr txBox="1"/>
            <p:nvPr/>
          </p:nvSpPr>
          <p:spPr>
            <a:xfrm>
              <a:off x="7095702" y="4528352"/>
              <a:ext cx="1073311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endParaRPr lang="zh-CN" altLang="en-US" spc="-150" dirty="0">
                <a:latin typeface="FZCuHeiSongS-B-GB" panose="02000000000000000000" pitchFamily="2" charset="-122"/>
                <a:ea typeface="FZCuHeiSongS-B-GB" panose="02000000000000000000" pitchFamily="2" charset="-122"/>
                <a:cs typeface="方正宝黑体 简 Medium" panose="02010600010101010101" charset="-122"/>
              </a:endParaRPr>
            </a:p>
          </p:txBody>
        </p:sp>
      </p:grpSp>
      <p:sp>
        <p:nvSpPr>
          <p:cNvPr id="37" name="矩形 36"/>
          <p:cNvSpPr/>
          <p:nvPr/>
        </p:nvSpPr>
        <p:spPr>
          <a:xfrm>
            <a:off x="8474537" y="0"/>
            <a:ext cx="2476006" cy="544616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611229" y="6831223"/>
            <a:ext cx="8606804" cy="69069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045365" y="468808"/>
            <a:ext cx="1365760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1"/>
                </a:solidFill>
                <a:latin typeface="方正小标宋简体" panose="02000000000000000000" charset="-122"/>
                <a:ea typeface="方正小标宋简体" panose="02000000000000000000" charset="-122"/>
                <a:cs typeface="字魂105号-简雅黑" panose="00000500000000000000" pitchFamily="2" charset="-122"/>
              </a:rPr>
              <a:t>感谢观看</a:t>
            </a:r>
            <a:endParaRPr lang="en-US" altLang="zh-CN" sz="6600" dirty="0">
              <a:solidFill>
                <a:schemeClr val="bg1"/>
              </a:solidFill>
              <a:latin typeface="方正小标宋简体" panose="02000000000000000000" charset="-122"/>
              <a:ea typeface="方正小标宋简体" panose="02000000000000000000" charset="-122"/>
              <a:cs typeface="字魂105号-简雅黑" panose="00000500000000000000" pitchFamily="2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54687" y="5984849"/>
            <a:ext cx="192813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A0000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2025</a:t>
            </a:r>
            <a:r>
              <a:rPr lang="zh-CN" altLang="en-US" dirty="0">
                <a:solidFill>
                  <a:srgbClr val="9A0000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年</a:t>
            </a:r>
            <a:r>
              <a:rPr lang="en-US" altLang="zh-CN" dirty="0">
                <a:solidFill>
                  <a:srgbClr val="9A0000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11</a:t>
            </a:r>
            <a:r>
              <a:rPr lang="zh-CN" altLang="en-US" dirty="0">
                <a:solidFill>
                  <a:srgbClr val="9A0000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月</a:t>
            </a:r>
            <a:r>
              <a:rPr lang="en-US" altLang="zh-CN" dirty="0">
                <a:solidFill>
                  <a:srgbClr val="9A0000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20</a:t>
            </a:r>
            <a:r>
              <a:rPr lang="zh-CN" altLang="en-US" dirty="0">
                <a:solidFill>
                  <a:srgbClr val="9A0000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日</a:t>
            </a:r>
            <a:endParaRPr lang="zh-CN" altLang="en-US" dirty="0">
              <a:solidFill>
                <a:srgbClr val="9A0000"/>
              </a:solidFill>
              <a:latin typeface="FZCuHeiSongS-B-GB" panose="02000000000000000000" pitchFamily="2" charset="-122"/>
              <a:ea typeface="FZCuHeiSongS-B-GB" panose="02000000000000000000" pitchFamily="2" charset="-122"/>
              <a:cs typeface="字魂105号-简雅黑" panose="00000500000000000000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4925" y="4686884"/>
            <a:ext cx="1836080" cy="517206"/>
          </a:xfrm>
          <a:prstGeom prst="rect">
            <a:avLst/>
          </a:prstGeom>
        </p:spPr>
      </p:pic>
      <p:sp>
        <p:nvSpPr>
          <p:cNvPr id="31" name="矩形 30"/>
          <p:cNvSpPr/>
          <p:nvPr/>
        </p:nvSpPr>
        <p:spPr>
          <a:xfrm>
            <a:off x="0" y="6424069"/>
            <a:ext cx="400755" cy="436168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925979" y="5506796"/>
            <a:ext cx="1008392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000" dirty="0">
                <a:solidFill>
                  <a:srgbClr val="7F161B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方正宝黑体 简 Medium" panose="02010600010101010101" charset="-122"/>
              </a:rPr>
              <a:t>第二组</a:t>
            </a:r>
            <a:endParaRPr lang="zh-CN" altLang="en-US" sz="2000" dirty="0">
              <a:solidFill>
                <a:srgbClr val="7F161B"/>
              </a:solidFill>
              <a:latin typeface="FZCuHeiSongS-B-GB" panose="02000000000000000000" pitchFamily="2" charset="-122"/>
              <a:ea typeface="FZCuHeiSongS-B-GB" panose="02000000000000000000" pitchFamily="2" charset="-122"/>
              <a:cs typeface="方正宝黑体 简 Medium" panose="02010600010101010101" charset="-122"/>
            </a:endParaRPr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直接连接符 10"/>
          <p:cNvCxnSpPr/>
          <p:nvPr/>
        </p:nvCxnSpPr>
        <p:spPr>
          <a:xfrm>
            <a:off x="658850" y="608428"/>
            <a:ext cx="832279" cy="0"/>
          </a:xfrm>
          <a:prstGeom prst="line">
            <a:avLst/>
          </a:prstGeom>
          <a:ln w="127000">
            <a:solidFill>
              <a:srgbClr val="9A00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-11561" y="698098"/>
            <a:ext cx="40806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FZDaWeiTiS-R-GB" panose="02000000000000000000" pitchFamily="2" charset="-122"/>
                <a:ea typeface="FZDaWeiTiS-R-GB" panose="02000000000000000000" pitchFamily="2" charset="-122"/>
                <a:cs typeface="字魂105号-简雅黑" panose="00000500000000000000" pitchFamily="2" charset="-122"/>
              </a:rPr>
              <a:t>目录 </a:t>
            </a:r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FZDaWeiTiS-R-GB" panose="02000000000000000000" pitchFamily="2" charset="-122"/>
                <a:ea typeface="FZDaWeiTiS-R-GB" panose="02000000000000000000" pitchFamily="2" charset="-122"/>
                <a:cs typeface="字魂105号-简雅黑" panose="00000500000000000000" pitchFamily="2" charset="-122"/>
              </a:rPr>
              <a:t>CONTENTS</a:t>
            </a:r>
            <a:endParaRPr lang="zh-CN" altLang="en-US" sz="4400" dirty="0">
              <a:solidFill>
                <a:schemeClr val="tx1">
                  <a:lumMod val="75000"/>
                  <a:lumOff val="25000"/>
                </a:schemeClr>
              </a:solidFill>
              <a:latin typeface="FZDaWeiTiS-R-GB" panose="02000000000000000000" pitchFamily="2" charset="-122"/>
              <a:ea typeface="FZDaWeiTiS-R-GB" panose="02000000000000000000" pitchFamily="2" charset="-122"/>
              <a:cs typeface="字魂105号-简雅黑" panose="00000500000000000000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9259686" y="4953682"/>
            <a:ext cx="492443" cy="3187679"/>
            <a:chOff x="406918" y="1740456"/>
            <a:chExt cx="492443" cy="3187679"/>
          </a:xfrm>
        </p:grpSpPr>
        <p:sp>
          <p:nvSpPr>
            <p:cNvPr id="15" name="文本框 14"/>
            <p:cNvSpPr txBox="1"/>
            <p:nvPr/>
          </p:nvSpPr>
          <p:spPr>
            <a:xfrm>
              <a:off x="406918" y="1740456"/>
              <a:ext cx="492443" cy="2582178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FZCuHeiSongS-B-GB" panose="02000000000000000000" pitchFamily="2" charset="-122"/>
                  <a:ea typeface="FZCuHeiSongS-B-GB" panose="02000000000000000000" pitchFamily="2" charset="-122"/>
                  <a:cs typeface="字魂105号-简雅黑" panose="00000500000000000000" pitchFamily="2" charset="-122"/>
                </a:rPr>
                <a:t>Peking</a:t>
              </a:r>
              <a:r>
                <a:rPr lang="zh-CN" altLang="en-US" sz="2000" dirty="0">
                  <a:solidFill>
                    <a:schemeClr val="bg1"/>
                  </a:solidFill>
                  <a:latin typeface="FZCuHeiSongS-B-GB" panose="02000000000000000000" pitchFamily="2" charset="-122"/>
                  <a:ea typeface="FZCuHeiSongS-B-GB" panose="02000000000000000000" pitchFamily="2" charset="-122"/>
                  <a:cs typeface="字魂105号-简雅黑" panose="00000500000000000000" pitchFamily="2" charset="-122"/>
                </a:rPr>
                <a:t> </a:t>
              </a:r>
              <a:r>
                <a:rPr lang="en-US" altLang="zh-CN" sz="2000" dirty="0">
                  <a:solidFill>
                    <a:schemeClr val="bg1"/>
                  </a:solidFill>
                  <a:latin typeface="FZCuHeiSongS-B-GB" panose="02000000000000000000" pitchFamily="2" charset="-122"/>
                  <a:ea typeface="FZCuHeiSongS-B-GB" panose="02000000000000000000" pitchFamily="2" charset="-122"/>
                  <a:cs typeface="字魂105号-简雅黑" panose="00000500000000000000" pitchFamily="2" charset="-122"/>
                </a:rPr>
                <a:t>University</a:t>
              </a:r>
              <a:endParaRPr lang="zh-CN" altLang="en-US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635238" y="4131406"/>
              <a:ext cx="0" cy="796729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组合 35"/>
          <p:cNvGrpSpPr/>
          <p:nvPr>
            <p:custDataLst>
              <p:tags r:id="rId1"/>
            </p:custDataLst>
          </p:nvPr>
        </p:nvGrpSpPr>
        <p:grpSpPr>
          <a:xfrm>
            <a:off x="1611618" y="1915792"/>
            <a:ext cx="3210124" cy="768350"/>
            <a:chOff x="1184078" y="2313500"/>
            <a:chExt cx="3210124" cy="768350"/>
          </a:xfrm>
        </p:grpSpPr>
        <p:sp>
          <p:nvSpPr>
            <p:cNvPr id="13" name="文本框 12"/>
            <p:cNvSpPr txBox="1"/>
            <p:nvPr>
              <p:custDataLst>
                <p:tags r:id="rId2"/>
              </p:custDataLst>
            </p:nvPr>
          </p:nvSpPr>
          <p:spPr>
            <a:xfrm>
              <a:off x="1184078" y="2313500"/>
              <a:ext cx="741680" cy="768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01</a:t>
              </a:r>
              <a:endParaRPr lang="zh-CN" altLang="en-US" sz="44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sp>
          <p:nvSpPr>
            <p:cNvPr id="19" name="文本框 18"/>
            <p:cNvSpPr txBox="1"/>
            <p:nvPr>
              <p:custDataLst>
                <p:tags r:id="rId3"/>
              </p:custDataLst>
            </p:nvPr>
          </p:nvSpPr>
          <p:spPr>
            <a:xfrm>
              <a:off x="2066292" y="2409698"/>
              <a:ext cx="232791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sz="2800" b="1" dirty="0">
                  <a:latin typeface="宋体" panose="02010600030101010101" pitchFamily="2" charset="-122"/>
                  <a:ea typeface="宋体" panose="02010600030101010101" pitchFamily="2" charset="-122"/>
                  <a:cs typeface="字魂105号-简雅黑" panose="00000500000000000000" pitchFamily="2" charset="-122"/>
                </a:rPr>
                <a:t>项目进度展示</a:t>
              </a:r>
              <a:endParaRPr lang="zh-CN" sz="2800" b="1" dirty="0"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</a:endParaRPr>
            </a:p>
          </p:txBody>
        </p:sp>
        <p:cxnSp>
          <p:nvCxnSpPr>
            <p:cNvPr id="34" name="直接连接符 33"/>
            <p:cNvCxnSpPr/>
            <p:nvPr>
              <p:custDataLst>
                <p:tags r:id="rId4"/>
              </p:custDataLst>
            </p:nvPr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组合 49"/>
          <p:cNvGrpSpPr/>
          <p:nvPr>
            <p:custDataLst>
              <p:tags r:id="rId5"/>
            </p:custDataLst>
          </p:nvPr>
        </p:nvGrpSpPr>
        <p:grpSpPr>
          <a:xfrm>
            <a:off x="1627508" y="2925510"/>
            <a:ext cx="845384" cy="768350"/>
            <a:chOff x="1184078" y="2313500"/>
            <a:chExt cx="845384" cy="768350"/>
          </a:xfrm>
        </p:grpSpPr>
        <p:sp>
          <p:nvSpPr>
            <p:cNvPr id="51" name="文本框 50"/>
            <p:cNvSpPr txBox="1"/>
            <p:nvPr>
              <p:custDataLst>
                <p:tags r:id="rId6"/>
              </p:custDataLst>
            </p:nvPr>
          </p:nvSpPr>
          <p:spPr>
            <a:xfrm>
              <a:off x="1184078" y="2313500"/>
              <a:ext cx="741680" cy="768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02</a:t>
              </a:r>
              <a:endParaRPr lang="zh-CN" altLang="en-US" sz="44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cxnSp>
          <p:nvCxnSpPr>
            <p:cNvPr id="54" name="直接连接符 33"/>
            <p:cNvCxnSpPr/>
            <p:nvPr>
              <p:custDataLst>
                <p:tags r:id="rId7"/>
              </p:custDataLst>
            </p:nvPr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组合 54"/>
          <p:cNvGrpSpPr/>
          <p:nvPr>
            <p:custDataLst>
              <p:tags r:id="rId8"/>
            </p:custDataLst>
          </p:nvPr>
        </p:nvGrpSpPr>
        <p:grpSpPr>
          <a:xfrm>
            <a:off x="1627508" y="3927957"/>
            <a:ext cx="845384" cy="768350"/>
            <a:chOff x="1184078" y="2313500"/>
            <a:chExt cx="845384" cy="768350"/>
          </a:xfrm>
        </p:grpSpPr>
        <p:sp>
          <p:nvSpPr>
            <p:cNvPr id="56" name="文本框 55"/>
            <p:cNvSpPr txBox="1"/>
            <p:nvPr>
              <p:custDataLst>
                <p:tags r:id="rId9"/>
              </p:custDataLst>
            </p:nvPr>
          </p:nvSpPr>
          <p:spPr>
            <a:xfrm>
              <a:off x="1184078" y="2313500"/>
              <a:ext cx="741680" cy="768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03</a:t>
              </a:r>
              <a:endParaRPr lang="zh-CN" altLang="en-US" sz="44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cxnSp>
          <p:nvCxnSpPr>
            <p:cNvPr id="59" name="直接连接符 33"/>
            <p:cNvCxnSpPr/>
            <p:nvPr>
              <p:custDataLst>
                <p:tags r:id="rId10"/>
              </p:custDataLst>
            </p:nvPr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直接连接符 16"/>
          <p:cNvCxnSpPr/>
          <p:nvPr/>
        </p:nvCxnSpPr>
        <p:spPr>
          <a:xfrm rot="16200000">
            <a:off x="7392767" y="6172633"/>
            <a:ext cx="0" cy="79672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12"/>
            </p:custDataLst>
          </p:nvPr>
        </p:nvSpPr>
        <p:spPr>
          <a:xfrm>
            <a:off x="2516692" y="3043230"/>
            <a:ext cx="30429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sz="2800" b="1" dirty="0"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</a:rPr>
              <a:t>代码项目风格规范</a:t>
            </a:r>
            <a:endParaRPr lang="zh-CN" sz="2800" b="1" dirty="0">
              <a:latin typeface="宋体" panose="02010600030101010101" pitchFamily="2" charset="-122"/>
              <a:ea typeface="宋体" panose="02010600030101010101" pitchFamily="2" charset="-122"/>
              <a:cs typeface="字魂105号-简雅黑" panose="00000500000000000000" pitchFamily="2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13"/>
            </p:custDataLst>
          </p:nvPr>
        </p:nvSpPr>
        <p:spPr>
          <a:xfrm>
            <a:off x="2504627" y="4041450"/>
            <a:ext cx="349377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800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GitHub</a:t>
            </a:r>
            <a:r>
              <a:rPr lang="zh-CN" altLang="en-US" sz="2800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项目状态展示</a:t>
            </a:r>
            <a:endParaRPr lang="zh-CN" altLang="en-US" sz="2800" b="1" dirty="0"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grpSp>
        <p:nvGrpSpPr>
          <p:cNvPr id="7" name="组合 6"/>
          <p:cNvGrpSpPr/>
          <p:nvPr>
            <p:custDataLst>
              <p:tags r:id="rId14"/>
            </p:custDataLst>
          </p:nvPr>
        </p:nvGrpSpPr>
        <p:grpSpPr>
          <a:xfrm>
            <a:off x="1627508" y="4929987"/>
            <a:ext cx="845384" cy="768350"/>
            <a:chOff x="1184078" y="2313500"/>
            <a:chExt cx="845384" cy="768350"/>
          </a:xfrm>
        </p:grpSpPr>
        <p:sp>
          <p:nvSpPr>
            <p:cNvPr id="8" name="文本框 7"/>
            <p:cNvSpPr txBox="1"/>
            <p:nvPr>
              <p:custDataLst>
                <p:tags r:id="rId15"/>
              </p:custDataLst>
            </p:nvPr>
          </p:nvSpPr>
          <p:spPr>
            <a:xfrm>
              <a:off x="1184078" y="2313500"/>
              <a:ext cx="741680" cy="768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04</a:t>
              </a:r>
              <a:endParaRPr lang="zh-CN" altLang="en-US" sz="44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cxnSp>
          <p:nvCxnSpPr>
            <p:cNvPr id="9" name="直接连接符 33"/>
            <p:cNvCxnSpPr/>
            <p:nvPr>
              <p:custDataLst>
                <p:tags r:id="rId16"/>
              </p:custDataLst>
            </p:nvPr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文本框 15"/>
          <p:cNvSpPr txBox="1"/>
          <p:nvPr>
            <p:custDataLst>
              <p:tags r:id="rId17"/>
            </p:custDataLst>
          </p:nvPr>
        </p:nvSpPr>
        <p:spPr>
          <a:xfrm>
            <a:off x="2516692" y="5039670"/>
            <a:ext cx="17862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sz="2800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项目</a:t>
            </a:r>
            <a:r>
              <a:rPr lang="en-US" altLang="zh-CN" sz="2800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Demo</a:t>
            </a:r>
            <a:endParaRPr lang="en-US" altLang="zh-CN" sz="2800" b="1" dirty="0"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836194" y="6780865"/>
            <a:ext cx="5381839" cy="9712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33481" y="2487017"/>
            <a:ext cx="3561509" cy="1882835"/>
            <a:chOff x="1209755" y="4179558"/>
            <a:chExt cx="3561509" cy="1882835"/>
          </a:xfrm>
        </p:grpSpPr>
        <p:sp>
          <p:nvSpPr>
            <p:cNvPr id="63" name="文本框 62"/>
            <p:cNvSpPr txBox="1"/>
            <p:nvPr/>
          </p:nvSpPr>
          <p:spPr>
            <a:xfrm>
              <a:off x="1525143" y="4179558"/>
              <a:ext cx="1300480" cy="14452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01</a:t>
              </a:r>
              <a:endParaRPr lang="zh-CN" altLang="en-US" sz="88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25144" y="5355638"/>
              <a:ext cx="3246120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sz="4000" b="1" dirty="0">
                  <a:latin typeface="宋体" panose="02010600030101010101" pitchFamily="2" charset="-122"/>
                  <a:ea typeface="宋体" panose="02010600030101010101" pitchFamily="2" charset="-122"/>
                  <a:cs typeface="字魂105号-简雅黑" panose="00000500000000000000" pitchFamily="2" charset="-122"/>
                  <a:sym typeface="+mn-ea"/>
                </a:rPr>
                <a:t>项目进度展示</a:t>
              </a:r>
              <a:endParaRPr lang="zh-CN" sz="4000" dirty="0">
                <a:latin typeface="MingLiU_MSCS-ExtB" panose="02020500000000000000" charset="-120"/>
                <a:ea typeface="MingLiU_MSCS-ExtB" panose="02020500000000000000" charset="-120"/>
              </a:endParaRPr>
            </a:p>
          </p:txBody>
        </p:sp>
        <p:cxnSp>
          <p:nvCxnSpPr>
            <p:cNvPr id="66" name="直接连接符 55"/>
            <p:cNvCxnSpPr/>
            <p:nvPr/>
          </p:nvCxnSpPr>
          <p:spPr>
            <a:xfrm>
              <a:off x="1209755" y="4396902"/>
              <a:ext cx="0" cy="1579587"/>
            </a:xfrm>
            <a:prstGeom prst="line">
              <a:avLst/>
            </a:prstGeom>
            <a:ln w="1270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10254830" y="2772819"/>
            <a:ext cx="1528321" cy="302448"/>
            <a:chOff x="5796136" y="4189567"/>
            <a:chExt cx="1146539" cy="226895"/>
          </a:xfrm>
          <a:solidFill>
            <a:srgbClr val="9A0001"/>
          </a:solidFill>
          <a:effectLst/>
        </p:grpSpPr>
        <p:sp>
          <p:nvSpPr>
            <p:cNvPr id="72" name="流程图: 数据 9"/>
            <p:cNvSpPr/>
            <p:nvPr/>
          </p:nvSpPr>
          <p:spPr>
            <a:xfrm>
              <a:off x="579613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3" name="流程图: 数据 9"/>
            <p:cNvSpPr/>
            <p:nvPr/>
          </p:nvSpPr>
          <p:spPr>
            <a:xfrm>
              <a:off x="593750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4" name="流程图: 数据 9"/>
            <p:cNvSpPr/>
            <p:nvPr/>
          </p:nvSpPr>
          <p:spPr>
            <a:xfrm>
              <a:off x="607887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5" name="流程图: 数据 9"/>
            <p:cNvSpPr/>
            <p:nvPr/>
          </p:nvSpPr>
          <p:spPr>
            <a:xfrm>
              <a:off x="622024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 dirty="0">
                <a:solidFill>
                  <a:prstClr val="white"/>
                </a:solidFill>
              </a:endParaRPr>
            </a:p>
          </p:txBody>
        </p:sp>
        <p:sp>
          <p:nvSpPr>
            <p:cNvPr id="76" name="流程图: 数据 9"/>
            <p:cNvSpPr/>
            <p:nvPr/>
          </p:nvSpPr>
          <p:spPr>
            <a:xfrm>
              <a:off x="636161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7" name="流程图: 数据 9"/>
            <p:cNvSpPr/>
            <p:nvPr/>
          </p:nvSpPr>
          <p:spPr>
            <a:xfrm>
              <a:off x="650298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8" name="流程图: 数据 9"/>
            <p:cNvSpPr/>
            <p:nvPr/>
          </p:nvSpPr>
          <p:spPr>
            <a:xfrm>
              <a:off x="664435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9" name="流程图: 数据 9"/>
            <p:cNvSpPr/>
            <p:nvPr/>
          </p:nvSpPr>
          <p:spPr>
            <a:xfrm>
              <a:off x="6785729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cxnSp>
        <p:nvCxnSpPr>
          <p:cNvPr id="80" name="直接连接符 92"/>
          <p:cNvCxnSpPr/>
          <p:nvPr/>
        </p:nvCxnSpPr>
        <p:spPr>
          <a:xfrm>
            <a:off x="5313328" y="2924043"/>
            <a:ext cx="4726249" cy="0"/>
          </a:xfrm>
          <a:prstGeom prst="line">
            <a:avLst/>
          </a:prstGeom>
          <a:ln w="38100">
            <a:solidFill>
              <a:srgbClr val="9A000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74085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1 </a:t>
            </a:r>
            <a:r>
              <a:rPr 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项目进度展示</a:t>
            </a:r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——</a:t>
            </a:r>
            <a:r>
              <a:rPr lang="zh-CN" altLang="en-US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甘特图执行情况</a:t>
            </a:r>
            <a:endParaRPr lang="zh-CN" altLang="en-US" sz="3600" b="1" dirty="0"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30860" y="436435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t="1909" r="4934"/>
          <a:stretch>
            <a:fillRect/>
          </a:stretch>
        </p:blipFill>
        <p:spPr>
          <a:xfrm>
            <a:off x="794311" y="1201495"/>
            <a:ext cx="9932894" cy="4944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571881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1 </a:t>
            </a:r>
            <a:r>
              <a:rPr 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项目进度展示</a:t>
            </a:r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——backlog</a:t>
            </a:r>
            <a:endParaRPr lang="en-US" altLang="zh-CN" sz="3600" b="1" dirty="0"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30860" y="436435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385" y="1203325"/>
            <a:ext cx="9151200" cy="49496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571881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1 </a:t>
            </a:r>
            <a:r>
              <a:rPr 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项目进度展示</a:t>
            </a:r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——backlog</a:t>
            </a:r>
            <a:endParaRPr lang="en-US" altLang="zh-CN" sz="3600" b="1" dirty="0"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30860" y="436435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825" y="1201420"/>
            <a:ext cx="9152890" cy="557593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836194" y="6780865"/>
            <a:ext cx="5381839" cy="9712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33481" y="2487017"/>
            <a:ext cx="4582589" cy="1882835"/>
            <a:chOff x="1209755" y="4179558"/>
            <a:chExt cx="4582589" cy="1882835"/>
          </a:xfrm>
        </p:grpSpPr>
        <p:sp>
          <p:nvSpPr>
            <p:cNvPr id="63" name="文本框 62"/>
            <p:cNvSpPr txBox="1"/>
            <p:nvPr/>
          </p:nvSpPr>
          <p:spPr>
            <a:xfrm>
              <a:off x="1525143" y="4179558"/>
              <a:ext cx="1300480" cy="14452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02</a:t>
              </a:r>
              <a:endParaRPr lang="zh-CN" altLang="en-US" sz="88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25144" y="5355638"/>
              <a:ext cx="4267200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4000" b="1" dirty="0">
                  <a:latin typeface="宋体" panose="02010600030101010101" pitchFamily="2" charset="-122"/>
                  <a:ea typeface="宋体" panose="02010600030101010101" pitchFamily="2" charset="-122"/>
                  <a:cs typeface="字魂105号-简雅黑" panose="00000500000000000000" pitchFamily="2" charset="-122"/>
                </a:rPr>
                <a:t>代码项目风格规范</a:t>
              </a:r>
              <a:endParaRPr lang="zh-CN" altLang="en-US" sz="4000" dirty="0">
                <a:latin typeface="MingLiU_MSCS-ExtB" panose="02020500000000000000" charset="-120"/>
                <a:ea typeface="MingLiU_MSCS-ExtB" panose="02020500000000000000" charset="-120"/>
              </a:endParaRPr>
            </a:p>
          </p:txBody>
        </p:sp>
        <p:cxnSp>
          <p:nvCxnSpPr>
            <p:cNvPr id="66" name="直接连接符 55"/>
            <p:cNvCxnSpPr/>
            <p:nvPr/>
          </p:nvCxnSpPr>
          <p:spPr>
            <a:xfrm>
              <a:off x="1209755" y="4396902"/>
              <a:ext cx="0" cy="1579587"/>
            </a:xfrm>
            <a:prstGeom prst="line">
              <a:avLst/>
            </a:prstGeom>
            <a:ln w="1270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10254830" y="2772819"/>
            <a:ext cx="1528321" cy="302448"/>
            <a:chOff x="5796136" y="4189567"/>
            <a:chExt cx="1146539" cy="226895"/>
          </a:xfrm>
          <a:solidFill>
            <a:srgbClr val="9A0001"/>
          </a:solidFill>
          <a:effectLst/>
        </p:grpSpPr>
        <p:sp>
          <p:nvSpPr>
            <p:cNvPr id="72" name="流程图: 数据 9"/>
            <p:cNvSpPr/>
            <p:nvPr/>
          </p:nvSpPr>
          <p:spPr>
            <a:xfrm>
              <a:off x="579613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3" name="流程图: 数据 9"/>
            <p:cNvSpPr/>
            <p:nvPr/>
          </p:nvSpPr>
          <p:spPr>
            <a:xfrm>
              <a:off x="593750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4" name="流程图: 数据 9"/>
            <p:cNvSpPr/>
            <p:nvPr/>
          </p:nvSpPr>
          <p:spPr>
            <a:xfrm>
              <a:off x="607887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5" name="流程图: 数据 9"/>
            <p:cNvSpPr/>
            <p:nvPr/>
          </p:nvSpPr>
          <p:spPr>
            <a:xfrm>
              <a:off x="622024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 dirty="0">
                <a:solidFill>
                  <a:prstClr val="white"/>
                </a:solidFill>
              </a:endParaRPr>
            </a:p>
          </p:txBody>
        </p:sp>
        <p:sp>
          <p:nvSpPr>
            <p:cNvPr id="76" name="流程图: 数据 9"/>
            <p:cNvSpPr/>
            <p:nvPr/>
          </p:nvSpPr>
          <p:spPr>
            <a:xfrm>
              <a:off x="636161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7" name="流程图: 数据 9"/>
            <p:cNvSpPr/>
            <p:nvPr/>
          </p:nvSpPr>
          <p:spPr>
            <a:xfrm>
              <a:off x="650298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8" name="流程图: 数据 9"/>
            <p:cNvSpPr/>
            <p:nvPr/>
          </p:nvSpPr>
          <p:spPr>
            <a:xfrm>
              <a:off x="664435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9" name="流程图: 数据 9"/>
            <p:cNvSpPr/>
            <p:nvPr/>
          </p:nvSpPr>
          <p:spPr>
            <a:xfrm>
              <a:off x="6785729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cxnSp>
        <p:nvCxnSpPr>
          <p:cNvPr id="80" name="直接连接符 92"/>
          <p:cNvCxnSpPr/>
          <p:nvPr/>
        </p:nvCxnSpPr>
        <p:spPr>
          <a:xfrm>
            <a:off x="5313328" y="2924043"/>
            <a:ext cx="4726249" cy="0"/>
          </a:xfrm>
          <a:prstGeom prst="line">
            <a:avLst/>
          </a:prstGeom>
          <a:ln w="38100">
            <a:solidFill>
              <a:srgbClr val="9A000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60312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2 </a:t>
            </a:r>
            <a:r>
              <a:rPr lang="zh-CN" altLang="en-US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代码项目风格规范</a:t>
            </a:r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——</a:t>
            </a:r>
            <a:r>
              <a:rPr lang="zh-CN" altLang="en-US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命名</a:t>
            </a:r>
            <a:endParaRPr lang="zh-CN" altLang="en-US" sz="3600" b="1" dirty="0"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76300" y="1308735"/>
            <a:ext cx="586105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符合语义，易于识别</a:t>
            </a:r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同用途命名风格一致</a:t>
            </a:r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110" y="1736725"/>
            <a:ext cx="4857115" cy="53975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560" y="2581275"/>
            <a:ext cx="4491355" cy="36068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025" y="2169795"/>
            <a:ext cx="4020185" cy="41148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660" y="2980055"/>
            <a:ext cx="3589020" cy="38354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6300" y="3955415"/>
            <a:ext cx="7235190" cy="282257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60312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2 </a:t>
            </a:r>
            <a:r>
              <a:rPr lang="zh-CN" altLang="en-US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代码项目风格规范</a:t>
            </a:r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——</a:t>
            </a:r>
            <a:r>
              <a:rPr lang="zh-CN" altLang="en-US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注释</a:t>
            </a:r>
            <a:endParaRPr lang="zh-CN" altLang="en-US" sz="3600" b="1" dirty="0"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76300" y="1308735"/>
            <a:ext cx="586105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总结代码，以便读者快速理解代码</a:t>
            </a:r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110" y="1774825"/>
            <a:ext cx="5397500" cy="349758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6277610" y="1314450"/>
            <a:ext cx="5861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·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标记一些内容，如强调代码的重要部分</a:t>
            </a:r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7610" y="1774825"/>
            <a:ext cx="5530850" cy="23361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10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11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12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13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14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15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16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2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3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4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5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6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7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8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9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506</Words>
  <Application>WPS 演示</Application>
  <PresentationFormat>宽屏</PresentationFormat>
  <Paragraphs>142</Paragraphs>
  <Slides>18</Slides>
  <Notes>6</Notes>
  <HiddenSlides>0</HiddenSlides>
  <MMClips>1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7" baseType="lpstr">
      <vt:lpstr>Arial</vt:lpstr>
      <vt:lpstr>宋体</vt:lpstr>
      <vt:lpstr>Wingdings</vt:lpstr>
      <vt:lpstr>方正宝黑体 简 Light</vt:lpstr>
      <vt:lpstr>FZCuHeiSongS-B-GB</vt:lpstr>
      <vt:lpstr>方正宝黑体 简 Medium</vt:lpstr>
      <vt:lpstr>FZCHSJW--GB1-0</vt:lpstr>
      <vt:lpstr>字魂105号-简雅黑</vt:lpstr>
      <vt:lpstr>FZDaWeiTiS-R-GB</vt:lpstr>
      <vt:lpstr>Times New Roman</vt:lpstr>
      <vt:lpstr>MingLiU_MSCS-ExtB</vt:lpstr>
      <vt:lpstr>黑体</vt:lpstr>
      <vt:lpstr>方正小标宋简体</vt:lpstr>
      <vt:lpstr>等线</vt:lpstr>
      <vt:lpstr>微软雅黑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北京大学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北大PPT模版（红色）</dc:title>
  <dc:creator>刘钊 城环20博</dc:creator>
  <cp:lastModifiedBy>笑</cp:lastModifiedBy>
  <cp:revision>97</cp:revision>
  <cp:lastPrinted>2022-02-28T11:05:00Z</cp:lastPrinted>
  <dcterms:created xsi:type="dcterms:W3CDTF">2020-08-05T06:35:00Z</dcterms:created>
  <dcterms:modified xsi:type="dcterms:W3CDTF">2025-11-20T06:07:26Z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DF13B74BCA0C4D3990221C1DC102639E_13</vt:lpwstr>
  </property>
  <property fmtid="{D5CDD505-2E9C-101B-9397-08002B2CF9AE}" pid="3" name="KSOProductBuildVer">
    <vt:lpwstr>2052-12.1.0.23542</vt:lpwstr>
  </property>
</Properties>
</file>

<file path=docProps/thumbnail.jpeg>
</file>